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727" autoAdjust="0"/>
    <p:restoredTop sz="94643"/>
  </p:normalViewPr>
  <p:slideViewPr>
    <p:cSldViewPr>
      <p:cViewPr varScale="1">
        <p:scale>
          <a:sx n="69" d="100"/>
          <a:sy n="69" d="100"/>
        </p:scale>
        <p:origin x="385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150" b="0" i="0">
                <a:solidFill>
                  <a:srgbClr val="231F2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150" b="0" i="0">
                <a:solidFill>
                  <a:srgbClr val="231F2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150" b="0" i="0">
                <a:solidFill>
                  <a:srgbClr val="231F2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2296" y="-124606"/>
            <a:ext cx="7038256" cy="1268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150" b="0" i="0">
                <a:solidFill>
                  <a:srgbClr val="231F2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hyperlink" Target="http://www.acsbathrooms.com.a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82" y="4081486"/>
            <a:ext cx="4163163" cy="534878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768850" y="1308100"/>
            <a:ext cx="2313176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AU" sz="2600" dirty="0">
                <a:latin typeface="Century Gothic"/>
                <a:cs typeface="Century Gothic"/>
              </a:rPr>
              <a:t>ROMY</a:t>
            </a:r>
            <a:endParaRPr sz="26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67464" y="9776958"/>
            <a:ext cx="5013325" cy="0"/>
          </a:xfrm>
          <a:custGeom>
            <a:avLst/>
            <a:gdLst/>
            <a:ahLst/>
            <a:cxnLst/>
            <a:rect l="l" t="t" r="r" b="b"/>
            <a:pathLst>
              <a:path w="5013325">
                <a:moveTo>
                  <a:pt x="0" y="0"/>
                </a:moveTo>
                <a:lnTo>
                  <a:pt x="5013058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2009" y="9519125"/>
            <a:ext cx="488315" cy="512445"/>
          </a:xfrm>
          <a:custGeom>
            <a:avLst/>
            <a:gdLst/>
            <a:ahLst/>
            <a:cxnLst/>
            <a:rect l="l" t="t" r="r" b="b"/>
            <a:pathLst>
              <a:path w="488315" h="512445">
                <a:moveTo>
                  <a:pt x="261137" y="0"/>
                </a:moveTo>
                <a:lnTo>
                  <a:pt x="246506" y="0"/>
                </a:lnTo>
                <a:lnTo>
                  <a:pt x="242125" y="5105"/>
                </a:lnTo>
                <a:lnTo>
                  <a:pt x="236994" y="16814"/>
                </a:lnTo>
                <a:lnTo>
                  <a:pt x="8064" y="480580"/>
                </a:lnTo>
                <a:lnTo>
                  <a:pt x="5118" y="486435"/>
                </a:lnTo>
                <a:lnTo>
                  <a:pt x="0" y="494487"/>
                </a:lnTo>
                <a:lnTo>
                  <a:pt x="0" y="508368"/>
                </a:lnTo>
                <a:lnTo>
                  <a:pt x="7327" y="512038"/>
                </a:lnTo>
                <a:lnTo>
                  <a:pt x="22682" y="512038"/>
                </a:lnTo>
                <a:lnTo>
                  <a:pt x="25603" y="503999"/>
                </a:lnTo>
                <a:lnTo>
                  <a:pt x="28549" y="498868"/>
                </a:lnTo>
                <a:lnTo>
                  <a:pt x="99491" y="356222"/>
                </a:lnTo>
                <a:lnTo>
                  <a:pt x="112661" y="329158"/>
                </a:lnTo>
                <a:lnTo>
                  <a:pt x="253111" y="42430"/>
                </a:lnTo>
                <a:lnTo>
                  <a:pt x="281550" y="42430"/>
                </a:lnTo>
                <a:lnTo>
                  <a:pt x="269925" y="16814"/>
                </a:lnTo>
                <a:lnTo>
                  <a:pt x="264058" y="5105"/>
                </a:lnTo>
                <a:lnTo>
                  <a:pt x="261137" y="0"/>
                </a:lnTo>
                <a:close/>
              </a:path>
              <a:path w="488315" h="512445">
                <a:moveTo>
                  <a:pt x="281550" y="42430"/>
                </a:moveTo>
                <a:lnTo>
                  <a:pt x="253111" y="42430"/>
                </a:lnTo>
                <a:lnTo>
                  <a:pt x="382574" y="329158"/>
                </a:lnTo>
                <a:lnTo>
                  <a:pt x="393534" y="356222"/>
                </a:lnTo>
                <a:lnTo>
                  <a:pt x="455726" y="491553"/>
                </a:lnTo>
                <a:lnTo>
                  <a:pt x="475475" y="512038"/>
                </a:lnTo>
                <a:lnTo>
                  <a:pt x="486435" y="512038"/>
                </a:lnTo>
                <a:lnTo>
                  <a:pt x="487824" y="505091"/>
                </a:lnTo>
                <a:lnTo>
                  <a:pt x="487895" y="496658"/>
                </a:lnTo>
                <a:lnTo>
                  <a:pt x="483514" y="488632"/>
                </a:lnTo>
                <a:lnTo>
                  <a:pt x="482053" y="484238"/>
                </a:lnTo>
                <a:lnTo>
                  <a:pt x="281550" y="42430"/>
                </a:lnTo>
                <a:close/>
              </a:path>
            </a:pathLst>
          </a:custGeom>
          <a:solidFill>
            <a:srgbClr val="3836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2009" y="9519125"/>
            <a:ext cx="488315" cy="512445"/>
          </a:xfrm>
          <a:custGeom>
            <a:avLst/>
            <a:gdLst/>
            <a:ahLst/>
            <a:cxnLst/>
            <a:rect l="l" t="t" r="r" b="b"/>
            <a:pathLst>
              <a:path w="488315" h="512445">
                <a:moveTo>
                  <a:pt x="382574" y="329158"/>
                </a:moveTo>
                <a:lnTo>
                  <a:pt x="253111" y="42430"/>
                </a:lnTo>
                <a:lnTo>
                  <a:pt x="112661" y="329158"/>
                </a:lnTo>
                <a:lnTo>
                  <a:pt x="99491" y="356222"/>
                </a:lnTo>
                <a:lnTo>
                  <a:pt x="28549" y="498868"/>
                </a:lnTo>
                <a:lnTo>
                  <a:pt x="25603" y="503999"/>
                </a:lnTo>
                <a:lnTo>
                  <a:pt x="22682" y="512038"/>
                </a:lnTo>
                <a:lnTo>
                  <a:pt x="14630" y="512038"/>
                </a:lnTo>
                <a:lnTo>
                  <a:pt x="7327" y="512038"/>
                </a:lnTo>
                <a:lnTo>
                  <a:pt x="0" y="508368"/>
                </a:lnTo>
                <a:lnTo>
                  <a:pt x="0" y="499592"/>
                </a:lnTo>
                <a:lnTo>
                  <a:pt x="0" y="494487"/>
                </a:lnTo>
                <a:lnTo>
                  <a:pt x="5118" y="486435"/>
                </a:lnTo>
                <a:lnTo>
                  <a:pt x="8064" y="480580"/>
                </a:lnTo>
                <a:lnTo>
                  <a:pt x="236994" y="16814"/>
                </a:lnTo>
                <a:lnTo>
                  <a:pt x="242125" y="5105"/>
                </a:lnTo>
                <a:lnTo>
                  <a:pt x="246506" y="0"/>
                </a:lnTo>
                <a:lnTo>
                  <a:pt x="253834" y="0"/>
                </a:lnTo>
                <a:lnTo>
                  <a:pt x="261137" y="0"/>
                </a:lnTo>
                <a:lnTo>
                  <a:pt x="264058" y="5105"/>
                </a:lnTo>
                <a:lnTo>
                  <a:pt x="269925" y="16814"/>
                </a:lnTo>
                <a:lnTo>
                  <a:pt x="482053" y="484238"/>
                </a:lnTo>
                <a:lnTo>
                  <a:pt x="483514" y="488632"/>
                </a:lnTo>
                <a:lnTo>
                  <a:pt x="487895" y="496658"/>
                </a:lnTo>
                <a:lnTo>
                  <a:pt x="487895" y="501065"/>
                </a:lnTo>
                <a:lnTo>
                  <a:pt x="487895" y="504736"/>
                </a:lnTo>
                <a:lnTo>
                  <a:pt x="486435" y="512038"/>
                </a:lnTo>
                <a:lnTo>
                  <a:pt x="475475" y="512038"/>
                </a:lnTo>
                <a:lnTo>
                  <a:pt x="468378" y="510073"/>
                </a:lnTo>
                <a:lnTo>
                  <a:pt x="463134" y="505091"/>
                </a:lnTo>
                <a:lnTo>
                  <a:pt x="459123" y="498461"/>
                </a:lnTo>
                <a:lnTo>
                  <a:pt x="455726" y="491553"/>
                </a:lnTo>
                <a:lnTo>
                  <a:pt x="393534" y="356222"/>
                </a:lnTo>
                <a:lnTo>
                  <a:pt x="382574" y="329158"/>
                </a:lnTo>
                <a:close/>
              </a:path>
            </a:pathLst>
          </a:custGeom>
          <a:ln w="50800">
            <a:solidFill>
              <a:srgbClr val="3836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8758" y="9515449"/>
            <a:ext cx="463550" cy="523240"/>
          </a:xfrm>
          <a:custGeom>
            <a:avLst/>
            <a:gdLst/>
            <a:ahLst/>
            <a:cxnLst/>
            <a:rect l="l" t="t" r="r" b="b"/>
            <a:pathLst>
              <a:path w="463550" h="523240">
                <a:moveTo>
                  <a:pt x="262610" y="0"/>
                </a:moveTo>
                <a:lnTo>
                  <a:pt x="218346" y="3851"/>
                </a:lnTo>
                <a:lnTo>
                  <a:pt x="175480" y="15097"/>
                </a:lnTo>
                <a:lnTo>
                  <a:pt x="135028" y="33273"/>
                </a:lnTo>
                <a:lnTo>
                  <a:pt x="98008" y="57914"/>
                </a:lnTo>
                <a:lnTo>
                  <a:pt x="65438" y="88558"/>
                </a:lnTo>
                <a:lnTo>
                  <a:pt x="38335" y="124740"/>
                </a:lnTo>
                <a:lnTo>
                  <a:pt x="17716" y="165996"/>
                </a:lnTo>
                <a:lnTo>
                  <a:pt x="4598" y="211862"/>
                </a:lnTo>
                <a:lnTo>
                  <a:pt x="0" y="261874"/>
                </a:lnTo>
                <a:lnTo>
                  <a:pt x="4205" y="309944"/>
                </a:lnTo>
                <a:lnTo>
                  <a:pt x="16302" y="354725"/>
                </a:lnTo>
                <a:lnTo>
                  <a:pt x="35515" y="395585"/>
                </a:lnTo>
                <a:lnTo>
                  <a:pt x="61068" y="431892"/>
                </a:lnTo>
                <a:lnTo>
                  <a:pt x="92183" y="463015"/>
                </a:lnTo>
                <a:lnTo>
                  <a:pt x="128085" y="488321"/>
                </a:lnTo>
                <a:lnTo>
                  <a:pt x="167997" y="507179"/>
                </a:lnTo>
                <a:lnTo>
                  <a:pt x="211141" y="518957"/>
                </a:lnTo>
                <a:lnTo>
                  <a:pt x="256743" y="523024"/>
                </a:lnTo>
                <a:lnTo>
                  <a:pt x="324541" y="513661"/>
                </a:lnTo>
                <a:lnTo>
                  <a:pt x="368268" y="495960"/>
                </a:lnTo>
                <a:lnTo>
                  <a:pt x="256743" y="495960"/>
                </a:lnTo>
                <a:lnTo>
                  <a:pt x="210546" y="491423"/>
                </a:lnTo>
                <a:lnTo>
                  <a:pt x="167475" y="478313"/>
                </a:lnTo>
                <a:lnTo>
                  <a:pt x="128467" y="457386"/>
                </a:lnTo>
                <a:lnTo>
                  <a:pt x="94454" y="429394"/>
                </a:lnTo>
                <a:lnTo>
                  <a:pt x="66373" y="395093"/>
                </a:lnTo>
                <a:lnTo>
                  <a:pt x="45157" y="355237"/>
                </a:lnTo>
                <a:lnTo>
                  <a:pt x="31743" y="310579"/>
                </a:lnTo>
                <a:lnTo>
                  <a:pt x="27063" y="261874"/>
                </a:lnTo>
                <a:lnTo>
                  <a:pt x="32023" y="213145"/>
                </a:lnTo>
                <a:lnTo>
                  <a:pt x="46172" y="168410"/>
                </a:lnTo>
                <a:lnTo>
                  <a:pt x="68413" y="128440"/>
                </a:lnTo>
                <a:lnTo>
                  <a:pt x="97650" y="94006"/>
                </a:lnTo>
                <a:lnTo>
                  <a:pt x="132784" y="65882"/>
                </a:lnTo>
                <a:lnTo>
                  <a:pt x="172721" y="44837"/>
                </a:lnTo>
                <a:lnTo>
                  <a:pt x="216362" y="31645"/>
                </a:lnTo>
                <a:lnTo>
                  <a:pt x="262610" y="27076"/>
                </a:lnTo>
                <a:lnTo>
                  <a:pt x="372997" y="27076"/>
                </a:lnTo>
                <a:lnTo>
                  <a:pt x="324857" y="8311"/>
                </a:lnTo>
                <a:lnTo>
                  <a:pt x="262610" y="0"/>
                </a:lnTo>
                <a:close/>
              </a:path>
              <a:path w="463550" h="523240">
                <a:moveTo>
                  <a:pt x="457174" y="402336"/>
                </a:moveTo>
                <a:lnTo>
                  <a:pt x="452805" y="402336"/>
                </a:lnTo>
                <a:lnTo>
                  <a:pt x="438584" y="412072"/>
                </a:lnTo>
                <a:lnTo>
                  <a:pt x="414433" y="435291"/>
                </a:lnTo>
                <a:lnTo>
                  <a:pt x="377762" y="463015"/>
                </a:lnTo>
                <a:lnTo>
                  <a:pt x="326078" y="486223"/>
                </a:lnTo>
                <a:lnTo>
                  <a:pt x="256743" y="495960"/>
                </a:lnTo>
                <a:lnTo>
                  <a:pt x="368268" y="495960"/>
                </a:lnTo>
                <a:lnTo>
                  <a:pt x="381493" y="490606"/>
                </a:lnTo>
                <a:lnTo>
                  <a:pt x="425174" y="461409"/>
                </a:lnTo>
                <a:lnTo>
                  <a:pt x="453161" y="433617"/>
                </a:lnTo>
                <a:lnTo>
                  <a:pt x="463029" y="414782"/>
                </a:lnTo>
                <a:lnTo>
                  <a:pt x="463029" y="405980"/>
                </a:lnTo>
                <a:lnTo>
                  <a:pt x="457174" y="402336"/>
                </a:lnTo>
                <a:close/>
              </a:path>
              <a:path w="463550" h="523240">
                <a:moveTo>
                  <a:pt x="372997" y="27076"/>
                </a:moveTo>
                <a:lnTo>
                  <a:pt x="262610" y="27076"/>
                </a:lnTo>
                <a:lnTo>
                  <a:pt x="335422" y="38962"/>
                </a:lnTo>
                <a:lnTo>
                  <a:pt x="386495" y="65112"/>
                </a:lnTo>
                <a:lnTo>
                  <a:pt x="419876" y="91262"/>
                </a:lnTo>
                <a:lnTo>
                  <a:pt x="439610" y="103149"/>
                </a:lnTo>
                <a:lnTo>
                  <a:pt x="449122" y="103149"/>
                </a:lnTo>
                <a:lnTo>
                  <a:pt x="450596" y="100215"/>
                </a:lnTo>
                <a:lnTo>
                  <a:pt x="450596" y="90728"/>
                </a:lnTo>
                <a:lnTo>
                  <a:pt x="441719" y="76796"/>
                </a:lnTo>
                <a:lnTo>
                  <a:pt x="416447" y="53733"/>
                </a:lnTo>
                <a:lnTo>
                  <a:pt x="376814" y="28564"/>
                </a:lnTo>
                <a:lnTo>
                  <a:pt x="372997" y="27076"/>
                </a:lnTo>
                <a:close/>
              </a:path>
            </a:pathLst>
          </a:custGeom>
          <a:solidFill>
            <a:srgbClr val="3836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98758" y="9515449"/>
            <a:ext cx="463550" cy="523240"/>
          </a:xfrm>
          <a:custGeom>
            <a:avLst/>
            <a:gdLst/>
            <a:ahLst/>
            <a:cxnLst/>
            <a:rect l="l" t="t" r="r" b="b"/>
            <a:pathLst>
              <a:path w="463550" h="523240">
                <a:moveTo>
                  <a:pt x="256743" y="523024"/>
                </a:moveTo>
                <a:lnTo>
                  <a:pt x="211141" y="518957"/>
                </a:lnTo>
                <a:lnTo>
                  <a:pt x="167997" y="507179"/>
                </a:lnTo>
                <a:lnTo>
                  <a:pt x="128085" y="488321"/>
                </a:lnTo>
                <a:lnTo>
                  <a:pt x="92183" y="463015"/>
                </a:lnTo>
                <a:lnTo>
                  <a:pt x="61068" y="431892"/>
                </a:lnTo>
                <a:lnTo>
                  <a:pt x="35515" y="395585"/>
                </a:lnTo>
                <a:lnTo>
                  <a:pt x="16302" y="354725"/>
                </a:lnTo>
                <a:lnTo>
                  <a:pt x="4205" y="309944"/>
                </a:lnTo>
                <a:lnTo>
                  <a:pt x="0" y="261874"/>
                </a:lnTo>
                <a:lnTo>
                  <a:pt x="4598" y="211862"/>
                </a:lnTo>
                <a:lnTo>
                  <a:pt x="17716" y="165996"/>
                </a:lnTo>
                <a:lnTo>
                  <a:pt x="38335" y="124740"/>
                </a:lnTo>
                <a:lnTo>
                  <a:pt x="65438" y="88558"/>
                </a:lnTo>
                <a:lnTo>
                  <a:pt x="98008" y="57914"/>
                </a:lnTo>
                <a:lnTo>
                  <a:pt x="135028" y="33273"/>
                </a:lnTo>
                <a:lnTo>
                  <a:pt x="175480" y="15097"/>
                </a:lnTo>
                <a:lnTo>
                  <a:pt x="218346" y="3851"/>
                </a:lnTo>
                <a:lnTo>
                  <a:pt x="262610" y="0"/>
                </a:lnTo>
                <a:lnTo>
                  <a:pt x="324857" y="8311"/>
                </a:lnTo>
                <a:lnTo>
                  <a:pt x="376814" y="28564"/>
                </a:lnTo>
                <a:lnTo>
                  <a:pt x="416447" y="53733"/>
                </a:lnTo>
                <a:lnTo>
                  <a:pt x="441719" y="76796"/>
                </a:lnTo>
                <a:lnTo>
                  <a:pt x="450596" y="90728"/>
                </a:lnTo>
                <a:lnTo>
                  <a:pt x="450596" y="100215"/>
                </a:lnTo>
                <a:lnTo>
                  <a:pt x="449122" y="103149"/>
                </a:lnTo>
                <a:lnTo>
                  <a:pt x="439610" y="103149"/>
                </a:lnTo>
                <a:lnTo>
                  <a:pt x="419876" y="91262"/>
                </a:lnTo>
                <a:lnTo>
                  <a:pt x="386495" y="65112"/>
                </a:lnTo>
                <a:lnTo>
                  <a:pt x="335422" y="38962"/>
                </a:lnTo>
                <a:lnTo>
                  <a:pt x="262610" y="27076"/>
                </a:lnTo>
                <a:lnTo>
                  <a:pt x="216362" y="31645"/>
                </a:lnTo>
                <a:lnTo>
                  <a:pt x="172721" y="44837"/>
                </a:lnTo>
                <a:lnTo>
                  <a:pt x="132784" y="65882"/>
                </a:lnTo>
                <a:lnTo>
                  <a:pt x="97650" y="94006"/>
                </a:lnTo>
                <a:lnTo>
                  <a:pt x="68413" y="128440"/>
                </a:lnTo>
                <a:lnTo>
                  <a:pt x="46172" y="168410"/>
                </a:lnTo>
                <a:lnTo>
                  <a:pt x="32023" y="213145"/>
                </a:lnTo>
                <a:lnTo>
                  <a:pt x="27063" y="261874"/>
                </a:lnTo>
                <a:lnTo>
                  <a:pt x="31743" y="310579"/>
                </a:lnTo>
                <a:lnTo>
                  <a:pt x="45157" y="355237"/>
                </a:lnTo>
                <a:lnTo>
                  <a:pt x="66373" y="395093"/>
                </a:lnTo>
                <a:lnTo>
                  <a:pt x="94454" y="429394"/>
                </a:lnTo>
                <a:lnTo>
                  <a:pt x="128467" y="457386"/>
                </a:lnTo>
                <a:lnTo>
                  <a:pt x="167475" y="478313"/>
                </a:lnTo>
                <a:lnTo>
                  <a:pt x="210546" y="491423"/>
                </a:lnTo>
                <a:lnTo>
                  <a:pt x="256743" y="495960"/>
                </a:lnTo>
                <a:lnTo>
                  <a:pt x="326078" y="486223"/>
                </a:lnTo>
                <a:lnTo>
                  <a:pt x="377786" y="463004"/>
                </a:lnTo>
                <a:lnTo>
                  <a:pt x="414433" y="435291"/>
                </a:lnTo>
                <a:lnTo>
                  <a:pt x="438584" y="412072"/>
                </a:lnTo>
                <a:lnTo>
                  <a:pt x="452805" y="402336"/>
                </a:lnTo>
                <a:lnTo>
                  <a:pt x="457174" y="402336"/>
                </a:lnTo>
                <a:lnTo>
                  <a:pt x="463029" y="405980"/>
                </a:lnTo>
                <a:lnTo>
                  <a:pt x="463029" y="414782"/>
                </a:lnTo>
                <a:lnTo>
                  <a:pt x="453161" y="433617"/>
                </a:lnTo>
                <a:lnTo>
                  <a:pt x="425174" y="461409"/>
                </a:lnTo>
                <a:lnTo>
                  <a:pt x="381493" y="490606"/>
                </a:lnTo>
                <a:lnTo>
                  <a:pt x="324541" y="513661"/>
                </a:lnTo>
                <a:lnTo>
                  <a:pt x="256743" y="523024"/>
                </a:lnTo>
                <a:close/>
              </a:path>
            </a:pathLst>
          </a:custGeom>
          <a:ln w="50800">
            <a:solidFill>
              <a:srgbClr val="3836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10275" y="9515449"/>
            <a:ext cx="469900" cy="523240"/>
          </a:xfrm>
          <a:custGeom>
            <a:avLst/>
            <a:gdLst/>
            <a:ahLst/>
            <a:cxnLst/>
            <a:rect l="l" t="t" r="r" b="b"/>
            <a:pathLst>
              <a:path w="469900" h="523240">
                <a:moveTo>
                  <a:pt x="30721" y="431596"/>
                </a:moveTo>
                <a:lnTo>
                  <a:pt x="22682" y="431596"/>
                </a:lnTo>
                <a:lnTo>
                  <a:pt x="19011" y="438162"/>
                </a:lnTo>
                <a:lnTo>
                  <a:pt x="19011" y="444754"/>
                </a:lnTo>
                <a:lnTo>
                  <a:pt x="35127" y="460482"/>
                </a:lnTo>
                <a:lnTo>
                  <a:pt x="77013" y="480841"/>
                </a:lnTo>
                <a:lnTo>
                  <a:pt x="134980" y="501164"/>
                </a:lnTo>
                <a:lnTo>
                  <a:pt x="199339" y="516781"/>
                </a:lnTo>
                <a:lnTo>
                  <a:pt x="260400" y="523024"/>
                </a:lnTo>
                <a:lnTo>
                  <a:pt x="309937" y="519650"/>
                </a:lnTo>
                <a:lnTo>
                  <a:pt x="358212" y="508962"/>
                </a:lnTo>
                <a:lnTo>
                  <a:pt x="388247" y="495960"/>
                </a:lnTo>
                <a:lnTo>
                  <a:pt x="264795" y="495960"/>
                </a:lnTo>
                <a:lnTo>
                  <a:pt x="195933" y="489266"/>
                </a:lnTo>
                <a:lnTo>
                  <a:pt x="135742" y="473304"/>
                </a:lnTo>
                <a:lnTo>
                  <a:pt x="86575" y="454252"/>
                </a:lnTo>
                <a:lnTo>
                  <a:pt x="50784" y="438290"/>
                </a:lnTo>
                <a:lnTo>
                  <a:pt x="30721" y="431596"/>
                </a:lnTo>
                <a:close/>
              </a:path>
              <a:path w="469900" h="523240">
                <a:moveTo>
                  <a:pt x="199694" y="0"/>
                </a:moveTo>
                <a:lnTo>
                  <a:pt x="143504" y="4471"/>
                </a:lnTo>
                <a:lnTo>
                  <a:pt x="94932" y="17478"/>
                </a:lnTo>
                <a:lnTo>
                  <a:pt x="55137" y="38411"/>
                </a:lnTo>
                <a:lnTo>
                  <a:pt x="25277" y="66659"/>
                </a:lnTo>
                <a:lnTo>
                  <a:pt x="6512" y="101611"/>
                </a:lnTo>
                <a:lnTo>
                  <a:pt x="0" y="142659"/>
                </a:lnTo>
                <a:lnTo>
                  <a:pt x="4408" y="181790"/>
                </a:lnTo>
                <a:lnTo>
                  <a:pt x="41633" y="234594"/>
                </a:lnTo>
                <a:lnTo>
                  <a:pt x="121085" y="260275"/>
                </a:lnTo>
                <a:lnTo>
                  <a:pt x="178276" y="265502"/>
                </a:lnTo>
                <a:lnTo>
                  <a:pt x="247980" y="267017"/>
                </a:lnTo>
                <a:lnTo>
                  <a:pt x="288811" y="268947"/>
                </a:lnTo>
                <a:lnTo>
                  <a:pt x="332241" y="275630"/>
                </a:lnTo>
                <a:lnTo>
                  <a:pt x="373800" y="288409"/>
                </a:lnTo>
                <a:lnTo>
                  <a:pt x="409019" y="308624"/>
                </a:lnTo>
                <a:lnTo>
                  <a:pt x="442556" y="376732"/>
                </a:lnTo>
                <a:lnTo>
                  <a:pt x="433831" y="414969"/>
                </a:lnTo>
                <a:lnTo>
                  <a:pt x="409271" y="447767"/>
                </a:lnTo>
                <a:lnTo>
                  <a:pt x="371296" y="473370"/>
                </a:lnTo>
                <a:lnTo>
                  <a:pt x="322330" y="490020"/>
                </a:lnTo>
                <a:lnTo>
                  <a:pt x="264795" y="495960"/>
                </a:lnTo>
                <a:lnTo>
                  <a:pt x="388247" y="495960"/>
                </a:lnTo>
                <a:lnTo>
                  <a:pt x="401772" y="490105"/>
                </a:lnTo>
                <a:lnTo>
                  <a:pt x="437163" y="462227"/>
                </a:lnTo>
                <a:lnTo>
                  <a:pt x="460930" y="424475"/>
                </a:lnTo>
                <a:lnTo>
                  <a:pt x="469620" y="375996"/>
                </a:lnTo>
                <a:lnTo>
                  <a:pt x="461767" y="331839"/>
                </a:lnTo>
                <a:lnTo>
                  <a:pt x="440479" y="298162"/>
                </a:lnTo>
                <a:lnTo>
                  <a:pt x="409158" y="273623"/>
                </a:lnTo>
                <a:lnTo>
                  <a:pt x="371209" y="256876"/>
                </a:lnTo>
                <a:lnTo>
                  <a:pt x="330037" y="246579"/>
                </a:lnTo>
                <a:lnTo>
                  <a:pt x="289045" y="241386"/>
                </a:lnTo>
                <a:lnTo>
                  <a:pt x="164902" y="236813"/>
                </a:lnTo>
                <a:lnTo>
                  <a:pt x="103688" y="227758"/>
                </a:lnTo>
                <a:lnTo>
                  <a:pt x="63647" y="213337"/>
                </a:lnTo>
                <a:lnTo>
                  <a:pt x="40431" y="194102"/>
                </a:lnTo>
                <a:lnTo>
                  <a:pt x="29690" y="170600"/>
                </a:lnTo>
                <a:lnTo>
                  <a:pt x="27076" y="143383"/>
                </a:lnTo>
                <a:lnTo>
                  <a:pt x="35344" y="102913"/>
                </a:lnTo>
                <a:lnTo>
                  <a:pt x="58813" y="70523"/>
                </a:lnTo>
                <a:lnTo>
                  <a:pt x="95483" y="46736"/>
                </a:lnTo>
                <a:lnTo>
                  <a:pt x="143352" y="32078"/>
                </a:lnTo>
                <a:lnTo>
                  <a:pt x="200418" y="27076"/>
                </a:lnTo>
                <a:lnTo>
                  <a:pt x="337589" y="27076"/>
                </a:lnTo>
                <a:lnTo>
                  <a:pt x="325791" y="22522"/>
                </a:lnTo>
                <a:lnTo>
                  <a:pt x="263954" y="6502"/>
                </a:lnTo>
                <a:lnTo>
                  <a:pt x="199694" y="0"/>
                </a:lnTo>
                <a:close/>
              </a:path>
              <a:path w="469900" h="523240">
                <a:moveTo>
                  <a:pt x="337589" y="27076"/>
                </a:moveTo>
                <a:lnTo>
                  <a:pt x="200418" y="27076"/>
                </a:lnTo>
                <a:lnTo>
                  <a:pt x="268617" y="33619"/>
                </a:lnTo>
                <a:lnTo>
                  <a:pt x="324766" y="49222"/>
                </a:lnTo>
                <a:lnTo>
                  <a:pt x="368761" y="67845"/>
                </a:lnTo>
                <a:lnTo>
                  <a:pt x="400499" y="83448"/>
                </a:lnTo>
                <a:lnTo>
                  <a:pt x="419874" y="89992"/>
                </a:lnTo>
                <a:lnTo>
                  <a:pt x="424992" y="89992"/>
                </a:lnTo>
                <a:lnTo>
                  <a:pt x="428650" y="84861"/>
                </a:lnTo>
                <a:lnTo>
                  <a:pt x="428650" y="75361"/>
                </a:lnTo>
                <a:lnTo>
                  <a:pt x="414951" y="62184"/>
                </a:lnTo>
                <a:lnTo>
                  <a:pt x="378394" y="42826"/>
                </a:lnTo>
                <a:lnTo>
                  <a:pt x="337589" y="27076"/>
                </a:lnTo>
                <a:close/>
              </a:path>
            </a:pathLst>
          </a:custGeom>
          <a:solidFill>
            <a:srgbClr val="3836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10275" y="9515449"/>
            <a:ext cx="469900" cy="523240"/>
          </a:xfrm>
          <a:custGeom>
            <a:avLst/>
            <a:gdLst/>
            <a:ahLst/>
            <a:cxnLst/>
            <a:rect l="l" t="t" r="r" b="b"/>
            <a:pathLst>
              <a:path w="469900" h="523240">
                <a:moveTo>
                  <a:pt x="260400" y="523024"/>
                </a:moveTo>
                <a:lnTo>
                  <a:pt x="199339" y="516781"/>
                </a:lnTo>
                <a:lnTo>
                  <a:pt x="134980" y="501164"/>
                </a:lnTo>
                <a:lnTo>
                  <a:pt x="77013" y="480841"/>
                </a:lnTo>
                <a:lnTo>
                  <a:pt x="35127" y="460482"/>
                </a:lnTo>
                <a:lnTo>
                  <a:pt x="19011" y="444754"/>
                </a:lnTo>
                <a:lnTo>
                  <a:pt x="19011" y="438162"/>
                </a:lnTo>
                <a:lnTo>
                  <a:pt x="22682" y="431596"/>
                </a:lnTo>
                <a:lnTo>
                  <a:pt x="30721" y="431596"/>
                </a:lnTo>
                <a:lnTo>
                  <a:pt x="50784" y="438290"/>
                </a:lnTo>
                <a:lnTo>
                  <a:pt x="86575" y="454252"/>
                </a:lnTo>
                <a:lnTo>
                  <a:pt x="135742" y="473304"/>
                </a:lnTo>
                <a:lnTo>
                  <a:pt x="195933" y="489266"/>
                </a:lnTo>
                <a:lnTo>
                  <a:pt x="264795" y="495960"/>
                </a:lnTo>
                <a:lnTo>
                  <a:pt x="322330" y="490020"/>
                </a:lnTo>
                <a:lnTo>
                  <a:pt x="371296" y="473370"/>
                </a:lnTo>
                <a:lnTo>
                  <a:pt x="409271" y="447767"/>
                </a:lnTo>
                <a:lnTo>
                  <a:pt x="433831" y="414969"/>
                </a:lnTo>
                <a:lnTo>
                  <a:pt x="442556" y="376732"/>
                </a:lnTo>
                <a:lnTo>
                  <a:pt x="433427" y="337618"/>
                </a:lnTo>
                <a:lnTo>
                  <a:pt x="373800" y="288409"/>
                </a:lnTo>
                <a:lnTo>
                  <a:pt x="332241" y="275630"/>
                </a:lnTo>
                <a:lnTo>
                  <a:pt x="288811" y="268947"/>
                </a:lnTo>
                <a:lnTo>
                  <a:pt x="247980" y="267017"/>
                </a:lnTo>
                <a:lnTo>
                  <a:pt x="178276" y="265502"/>
                </a:lnTo>
                <a:lnTo>
                  <a:pt x="121085" y="260275"/>
                </a:lnTo>
                <a:lnTo>
                  <a:pt x="75755" y="250314"/>
                </a:lnTo>
                <a:lnTo>
                  <a:pt x="18069" y="212094"/>
                </a:lnTo>
                <a:lnTo>
                  <a:pt x="0" y="142659"/>
                </a:lnTo>
                <a:lnTo>
                  <a:pt x="6512" y="101611"/>
                </a:lnTo>
                <a:lnTo>
                  <a:pt x="25277" y="66659"/>
                </a:lnTo>
                <a:lnTo>
                  <a:pt x="55137" y="38411"/>
                </a:lnTo>
                <a:lnTo>
                  <a:pt x="94932" y="17478"/>
                </a:lnTo>
                <a:lnTo>
                  <a:pt x="143504" y="4471"/>
                </a:lnTo>
                <a:lnTo>
                  <a:pt x="199694" y="0"/>
                </a:lnTo>
                <a:lnTo>
                  <a:pt x="263954" y="6502"/>
                </a:lnTo>
                <a:lnTo>
                  <a:pt x="325791" y="22522"/>
                </a:lnTo>
                <a:lnTo>
                  <a:pt x="378394" y="42826"/>
                </a:lnTo>
                <a:lnTo>
                  <a:pt x="414951" y="62184"/>
                </a:lnTo>
                <a:lnTo>
                  <a:pt x="428650" y="75361"/>
                </a:lnTo>
                <a:lnTo>
                  <a:pt x="428650" y="84861"/>
                </a:lnTo>
                <a:lnTo>
                  <a:pt x="424992" y="89992"/>
                </a:lnTo>
                <a:lnTo>
                  <a:pt x="419874" y="89992"/>
                </a:lnTo>
                <a:lnTo>
                  <a:pt x="400499" y="83448"/>
                </a:lnTo>
                <a:lnTo>
                  <a:pt x="368761" y="67845"/>
                </a:lnTo>
                <a:lnTo>
                  <a:pt x="324766" y="49222"/>
                </a:lnTo>
                <a:lnTo>
                  <a:pt x="268617" y="33619"/>
                </a:lnTo>
                <a:lnTo>
                  <a:pt x="200418" y="27076"/>
                </a:lnTo>
                <a:lnTo>
                  <a:pt x="143352" y="32078"/>
                </a:lnTo>
                <a:lnTo>
                  <a:pt x="95483" y="46736"/>
                </a:lnTo>
                <a:lnTo>
                  <a:pt x="58813" y="70523"/>
                </a:lnTo>
                <a:lnTo>
                  <a:pt x="35344" y="102913"/>
                </a:lnTo>
                <a:lnTo>
                  <a:pt x="27076" y="143383"/>
                </a:lnTo>
                <a:lnTo>
                  <a:pt x="29690" y="170600"/>
                </a:lnTo>
                <a:lnTo>
                  <a:pt x="63647" y="213337"/>
                </a:lnTo>
                <a:lnTo>
                  <a:pt x="103688" y="227758"/>
                </a:lnTo>
                <a:lnTo>
                  <a:pt x="164902" y="236813"/>
                </a:lnTo>
                <a:lnTo>
                  <a:pt x="251637" y="239953"/>
                </a:lnTo>
                <a:lnTo>
                  <a:pt x="289045" y="241386"/>
                </a:lnTo>
                <a:lnTo>
                  <a:pt x="330037" y="246579"/>
                </a:lnTo>
                <a:lnTo>
                  <a:pt x="371209" y="256876"/>
                </a:lnTo>
                <a:lnTo>
                  <a:pt x="409158" y="273623"/>
                </a:lnTo>
                <a:lnTo>
                  <a:pt x="440479" y="298162"/>
                </a:lnTo>
                <a:lnTo>
                  <a:pt x="461767" y="331839"/>
                </a:lnTo>
                <a:lnTo>
                  <a:pt x="469620" y="375996"/>
                </a:lnTo>
                <a:lnTo>
                  <a:pt x="460930" y="424475"/>
                </a:lnTo>
                <a:lnTo>
                  <a:pt x="437163" y="462227"/>
                </a:lnTo>
                <a:lnTo>
                  <a:pt x="401772" y="490105"/>
                </a:lnTo>
                <a:lnTo>
                  <a:pt x="358212" y="508962"/>
                </a:lnTo>
                <a:lnTo>
                  <a:pt x="309937" y="519650"/>
                </a:lnTo>
                <a:lnTo>
                  <a:pt x="260400" y="523024"/>
                </a:lnTo>
                <a:close/>
              </a:path>
            </a:pathLst>
          </a:custGeom>
          <a:ln w="50800">
            <a:solidFill>
              <a:srgbClr val="3836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78427" y="10127622"/>
            <a:ext cx="1496642" cy="1000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434861" y="9957896"/>
            <a:ext cx="21323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  <a:hlinkClick r:id="rId4"/>
              </a:rPr>
              <a:t>www.acsbathrooms.com.au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75003" y="1157087"/>
            <a:ext cx="7010400" cy="0"/>
          </a:xfrm>
          <a:custGeom>
            <a:avLst/>
            <a:gdLst/>
            <a:ahLst/>
            <a:cxnLst/>
            <a:rect l="l" t="t" r="r" b="b"/>
            <a:pathLst>
              <a:path w="7010400">
                <a:moveTo>
                  <a:pt x="0" y="0"/>
                </a:moveTo>
                <a:lnTo>
                  <a:pt x="7010044" y="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361561" y="87217"/>
            <a:ext cx="3720465" cy="579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80"/>
              </a:lnSpc>
              <a:spcBef>
                <a:spcPts val="100"/>
              </a:spcBef>
            </a:pPr>
            <a:r>
              <a:rPr sz="2400" b="1" dirty="0">
                <a:solidFill>
                  <a:srgbClr val="231F20"/>
                </a:solidFill>
                <a:latin typeface="Century Gothic"/>
                <a:cs typeface="Century Gothic"/>
              </a:rPr>
              <a:t>Code:</a:t>
            </a:r>
            <a:r>
              <a:rPr sz="2400" b="1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en-AU" sz="2400" dirty="0">
                <a:solidFill>
                  <a:srgbClr val="231F20"/>
                </a:solidFill>
                <a:latin typeface="Century Gothic"/>
                <a:cs typeface="Century Gothic"/>
              </a:rPr>
              <a:t>B-207c</a:t>
            </a:r>
            <a:endParaRPr sz="2400" dirty="0">
              <a:latin typeface="Century Gothic"/>
              <a:cs typeface="Century Gothic"/>
            </a:endParaRPr>
          </a:p>
          <a:p>
            <a:pPr marL="12700">
              <a:lnSpc>
                <a:spcPts val="1580"/>
              </a:lnSpc>
              <a:tabLst>
                <a:tab pos="926465" algn="l"/>
              </a:tabLst>
            </a:pPr>
            <a:r>
              <a:rPr sz="1200" b="1" dirty="0">
                <a:solidFill>
                  <a:srgbClr val="231F20"/>
                </a:solidFill>
                <a:latin typeface="Century Gothic"/>
                <a:cs typeface="Century Gothic"/>
              </a:rPr>
              <a:t>Material:	</a:t>
            </a:r>
            <a:r>
              <a:rPr sz="1400" spc="-5" dirty="0">
                <a:solidFill>
                  <a:srgbClr val="231F20"/>
                </a:solidFill>
                <a:latin typeface="Century Gothic"/>
                <a:cs typeface="Century Gothic"/>
              </a:rPr>
              <a:t>Isostone </a:t>
            </a:r>
            <a:r>
              <a:rPr sz="1400" dirty="0">
                <a:solidFill>
                  <a:srgbClr val="231F20"/>
                </a:solidFill>
                <a:latin typeface="Century Gothic"/>
                <a:cs typeface="Century Gothic"/>
              </a:rPr>
              <a:t>- </a:t>
            </a: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70%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Limestone</a:t>
            </a:r>
            <a:r>
              <a:rPr sz="1200" spc="-8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Composite</a:t>
            </a:r>
            <a:endParaRPr sz="1200" dirty="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61517" y="635860"/>
            <a:ext cx="7296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16700"/>
              </a:lnSpc>
              <a:spcBef>
                <a:spcPts val="100"/>
              </a:spcBef>
            </a:pPr>
            <a:r>
              <a:rPr sz="1200" b="1" dirty="0">
                <a:solidFill>
                  <a:srgbClr val="231F20"/>
                </a:solidFill>
                <a:latin typeface="Century Gothic"/>
                <a:cs typeface="Century Gothic"/>
              </a:rPr>
              <a:t>Size:  Warranty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: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275894" y="640938"/>
            <a:ext cx="3222879" cy="45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231F20"/>
                </a:solidFill>
                <a:latin typeface="Century Gothic"/>
                <a:cs typeface="Century Gothic"/>
              </a:rPr>
              <a:t>W </a:t>
            </a:r>
            <a:r>
              <a:rPr lang="en-AU" sz="1400" spc="-5" dirty="0">
                <a:solidFill>
                  <a:srgbClr val="231F20"/>
                </a:solidFill>
                <a:latin typeface="Century Gothic"/>
                <a:cs typeface="Century Gothic"/>
              </a:rPr>
              <a:t>1800 </a:t>
            </a:r>
            <a:r>
              <a:rPr sz="1400" dirty="0">
                <a:solidFill>
                  <a:srgbClr val="231F20"/>
                </a:solidFill>
                <a:latin typeface="Century Gothic"/>
                <a:cs typeface="Century Gothic"/>
              </a:rPr>
              <a:t>x D </a:t>
            </a:r>
            <a:r>
              <a:rPr lang="en-AU" sz="1400" dirty="0">
                <a:solidFill>
                  <a:srgbClr val="231F20"/>
                </a:solidFill>
                <a:latin typeface="Century Gothic"/>
                <a:cs typeface="Century Gothic"/>
              </a:rPr>
              <a:t>1300</a:t>
            </a:r>
            <a:r>
              <a:rPr lang="en-AU" sz="14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231F20"/>
                </a:solidFill>
                <a:latin typeface="Century Gothic"/>
                <a:cs typeface="Century Gothic"/>
              </a:rPr>
              <a:t>x H </a:t>
            </a:r>
            <a:r>
              <a:rPr lang="en-AU" sz="1400" spc="-5" dirty="0">
                <a:solidFill>
                  <a:srgbClr val="231F20"/>
                </a:solidFill>
                <a:latin typeface="Century Gothic"/>
                <a:cs typeface="Century Gothic"/>
              </a:rPr>
              <a:t>650 </a:t>
            </a:r>
            <a:r>
              <a:rPr sz="1400" dirty="0">
                <a:solidFill>
                  <a:srgbClr val="231F20"/>
                </a:solidFill>
                <a:latin typeface="Century Gothic"/>
                <a:cs typeface="Century Gothic"/>
              </a:rPr>
              <a:t>mm</a:t>
            </a:r>
            <a:endParaRPr lang="en-AU" sz="1400" dirty="0">
              <a:solidFill>
                <a:srgbClr val="231F20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231F20"/>
                </a:solidFill>
                <a:latin typeface="Century Gothic"/>
                <a:cs typeface="Century Gothic"/>
              </a:rPr>
              <a:t>10</a:t>
            </a:r>
            <a:r>
              <a:rPr sz="14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400" spc="-25" dirty="0">
                <a:solidFill>
                  <a:srgbClr val="231F20"/>
                </a:solidFill>
                <a:latin typeface="Century Gothic"/>
                <a:cs typeface="Century Gothic"/>
              </a:rPr>
              <a:t>Years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66971" y="10324273"/>
            <a:ext cx="40290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As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part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of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ACS commitment to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quality products. Information provided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in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this data sheet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is representative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of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the actual </a:t>
            </a:r>
            <a:r>
              <a:rPr sz="400" spc="-20" dirty="0">
                <a:solidFill>
                  <a:srgbClr val="020303"/>
                </a:solidFill>
                <a:latin typeface="Arial"/>
                <a:cs typeface="Arial"/>
              </a:rPr>
              <a:t>productt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aavailable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at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the time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of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printing.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Due to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our 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commitment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to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continuous product design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and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development, the designs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and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specifications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depicted are subject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to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change </a:t>
            </a:r>
            <a:r>
              <a:rPr sz="400" spc="-20" dirty="0">
                <a:solidFill>
                  <a:srgbClr val="020303"/>
                </a:solidFill>
                <a:latin typeface="Arial"/>
                <a:cs typeface="Arial"/>
              </a:rPr>
              <a:t>withoutt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notice. Please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confirm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all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particulars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with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your 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ACS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sales consultant prior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to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purchase. Each product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is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covered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by a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limited warranty. Please see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our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website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for full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terms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and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conditions.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This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drawing remains</a:t>
            </a:r>
            <a:r>
              <a:rPr sz="400" spc="70" dirty="0">
                <a:solidFill>
                  <a:srgbClr val="020303"/>
                </a:solidFill>
                <a:latin typeface="Arial"/>
                <a:cs typeface="Arial"/>
              </a:rPr>
              <a:t>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the</a:t>
            </a:r>
            <a:endParaRPr sz="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property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of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ACS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and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should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not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be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copied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or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distributed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without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ACS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consent.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©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2010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All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Dimensions are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approximate in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mm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and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are </a:t>
            </a:r>
            <a:r>
              <a:rPr sz="400" spc="-15" dirty="0">
                <a:solidFill>
                  <a:srgbClr val="020303"/>
                </a:solidFill>
                <a:latin typeface="Arial"/>
                <a:cs typeface="Arial"/>
              </a:rPr>
              <a:t>not </a:t>
            </a:r>
            <a:r>
              <a:rPr sz="400" spc="-5" dirty="0">
                <a:solidFill>
                  <a:srgbClr val="020303"/>
                </a:solidFill>
                <a:latin typeface="Arial"/>
                <a:cs typeface="Arial"/>
              </a:rPr>
              <a:t>to </a:t>
            </a:r>
            <a:r>
              <a:rPr sz="400" spc="-10" dirty="0">
                <a:solidFill>
                  <a:srgbClr val="020303"/>
                </a:solidFill>
                <a:latin typeface="Arial"/>
                <a:cs typeface="Arial"/>
              </a:rPr>
              <a:t>scale.</a:t>
            </a:r>
            <a:endParaRPr sz="4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294404" y="7806339"/>
            <a:ext cx="549281" cy="138509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149850" y="6052825"/>
            <a:ext cx="2348923" cy="990656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sz="1500" b="1" dirty="0">
                <a:solidFill>
                  <a:srgbClr val="231F20"/>
                </a:solidFill>
                <a:latin typeface="Century Gothic"/>
                <a:cs typeface="Century Gothic"/>
              </a:rPr>
              <a:t>Specifications:</a:t>
            </a:r>
            <a:endParaRPr sz="1500" dirty="0">
              <a:latin typeface="Century Gothic"/>
              <a:cs typeface="Century Gothic"/>
            </a:endParaRPr>
          </a:p>
          <a:p>
            <a:pPr marL="120650" indent="-107950">
              <a:lnSpc>
                <a:spcPts val="1660"/>
              </a:lnSpc>
              <a:spcBef>
                <a:spcPts val="509"/>
              </a:spcBef>
              <a:buChar char="-"/>
              <a:tabLst>
                <a:tab pos="121285" algn="l"/>
              </a:tabLst>
            </a:pPr>
            <a:r>
              <a:rPr sz="1400" dirty="0">
                <a:solidFill>
                  <a:srgbClr val="231F20"/>
                </a:solidFill>
                <a:latin typeface="Century Gothic"/>
                <a:cs typeface="Century Gothic"/>
              </a:rPr>
              <a:t>Crate</a:t>
            </a:r>
            <a:r>
              <a:rPr sz="1400" spc="-5" dirty="0">
                <a:solidFill>
                  <a:srgbClr val="231F20"/>
                </a:solidFill>
                <a:latin typeface="Century Gothic"/>
                <a:cs typeface="Century Gothic"/>
              </a:rPr>
              <a:t> size:</a:t>
            </a:r>
            <a:endParaRPr sz="1400" dirty="0">
              <a:latin typeface="Century Gothic"/>
              <a:cs typeface="Century Gothic"/>
            </a:endParaRPr>
          </a:p>
          <a:p>
            <a:pPr marL="96520">
              <a:lnSpc>
                <a:spcPts val="1420"/>
              </a:lnSpc>
            </a:pP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W </a:t>
            </a:r>
            <a:r>
              <a:rPr lang="en-AU"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1930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x D </a:t>
            </a:r>
            <a:r>
              <a:rPr lang="en-AU" sz="1200" dirty="0">
                <a:solidFill>
                  <a:srgbClr val="231F20"/>
                </a:solidFill>
                <a:latin typeface="Century Gothic"/>
                <a:cs typeface="Century Gothic"/>
              </a:rPr>
              <a:t>1430</a:t>
            </a:r>
            <a:r>
              <a:rPr lang="en-AU"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x H </a:t>
            </a:r>
            <a:r>
              <a:rPr lang="en-AU" sz="1200" dirty="0">
                <a:solidFill>
                  <a:srgbClr val="231F20"/>
                </a:solidFill>
                <a:latin typeface="Century Gothic"/>
                <a:cs typeface="Century Gothic"/>
              </a:rPr>
              <a:t>860</a:t>
            </a:r>
            <a:r>
              <a:rPr sz="1200" spc="-10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mm</a:t>
            </a:r>
            <a:endParaRPr sz="1200" dirty="0">
              <a:latin typeface="Century Gothic"/>
              <a:cs typeface="Century Gothic"/>
            </a:endParaRPr>
          </a:p>
          <a:p>
            <a:pPr marL="120650" indent="-107950">
              <a:lnSpc>
                <a:spcPct val="100000"/>
              </a:lnSpc>
              <a:spcBef>
                <a:spcPts val="40"/>
              </a:spcBef>
              <a:buChar char="-"/>
              <a:tabLst>
                <a:tab pos="121285" algn="l"/>
              </a:tabLst>
            </a:pPr>
            <a:r>
              <a:rPr sz="1400" spc="-5" dirty="0">
                <a:solidFill>
                  <a:srgbClr val="231F20"/>
                </a:solidFill>
                <a:latin typeface="Century Gothic"/>
                <a:cs typeface="Century Gothic"/>
              </a:rPr>
              <a:t>Gross </a:t>
            </a:r>
            <a:r>
              <a:rPr sz="1400" spc="-10" dirty="0">
                <a:solidFill>
                  <a:srgbClr val="231F20"/>
                </a:solidFill>
                <a:latin typeface="Century Gothic"/>
                <a:cs typeface="Century Gothic"/>
              </a:rPr>
              <a:t>Weight:</a:t>
            </a:r>
            <a:r>
              <a:rPr sz="1400" spc="-2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en-AU" sz="1400" spc="-20" dirty="0">
                <a:solidFill>
                  <a:srgbClr val="231F20"/>
                </a:solidFill>
                <a:latin typeface="Century Gothic"/>
                <a:cs typeface="Century Gothic"/>
              </a:rPr>
              <a:t>330K</a:t>
            </a:r>
            <a:r>
              <a:rPr sz="1400" spc="-5" dirty="0">
                <a:solidFill>
                  <a:srgbClr val="231F20"/>
                </a:solidFill>
                <a:latin typeface="Century Gothic"/>
                <a:cs typeface="Century Gothic"/>
              </a:rPr>
              <a:t>g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45129" y="9957896"/>
            <a:ext cx="9544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1300 898</a:t>
            </a:r>
            <a:r>
              <a:rPr sz="1200" spc="-8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889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8588" y="1315292"/>
            <a:ext cx="3873500" cy="2051844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200" b="1" dirty="0">
                <a:solidFill>
                  <a:srgbClr val="231F20"/>
                </a:solidFill>
                <a:latin typeface="Century Gothic"/>
                <a:cs typeface="Century Gothic"/>
              </a:rPr>
              <a:t>Features:</a:t>
            </a:r>
            <a:endParaRPr sz="1200" dirty="0">
              <a:latin typeface="Century Gothic"/>
              <a:cs typeface="Century Gothic"/>
            </a:endParaRPr>
          </a:p>
          <a:p>
            <a:pPr marL="88900" indent="-635">
              <a:lnSpc>
                <a:spcPts val="1365"/>
              </a:lnSpc>
              <a:spcBef>
                <a:spcPts val="580"/>
              </a:spcBef>
              <a:buChar char="-"/>
              <a:tabLst>
                <a:tab pos="182245" algn="l"/>
              </a:tabLst>
            </a:pPr>
            <a:r>
              <a:rPr lang="en-AU"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 Freestanding </a:t>
            </a:r>
            <a:r>
              <a:rPr lang="en-AU" sz="1200" dirty="0">
                <a:solidFill>
                  <a:srgbClr val="231F20"/>
                </a:solidFill>
                <a:latin typeface="Century Gothic"/>
                <a:cs typeface="Century Gothic"/>
              </a:rPr>
              <a:t>Bath</a:t>
            </a:r>
            <a:endParaRPr sz="1200" dirty="0">
              <a:latin typeface="Century Gothic"/>
              <a:cs typeface="Century Gothic"/>
            </a:endParaRPr>
          </a:p>
          <a:p>
            <a:pPr marL="181610" indent="-92710">
              <a:lnSpc>
                <a:spcPts val="1365"/>
              </a:lnSpc>
              <a:buChar char="-"/>
              <a:tabLst>
                <a:tab pos="182245" algn="l"/>
              </a:tabLst>
            </a:pP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Smooth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matt </a:t>
            </a: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white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finish </a:t>
            </a: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(gloss by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custom</a:t>
            </a:r>
            <a:r>
              <a:rPr sz="1200" spc="-4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order)</a:t>
            </a:r>
            <a:endParaRPr sz="1200" dirty="0">
              <a:latin typeface="Century Gothic"/>
              <a:cs typeface="Century Gothic"/>
            </a:endParaRPr>
          </a:p>
          <a:p>
            <a:pPr marL="181610" indent="-92710">
              <a:lnSpc>
                <a:spcPct val="100000"/>
              </a:lnSpc>
              <a:buChar char="-"/>
              <a:tabLst>
                <a:tab pos="182245" algn="l"/>
              </a:tabLst>
            </a:pP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Italian Design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&amp;</a:t>
            </a: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 Engineering</a:t>
            </a:r>
            <a:endParaRPr sz="1200" dirty="0">
              <a:latin typeface="Century Gothic"/>
              <a:cs typeface="Century Gothic"/>
            </a:endParaRPr>
          </a:p>
          <a:p>
            <a:pPr marL="88900" indent="-635">
              <a:lnSpc>
                <a:spcPct val="100000"/>
              </a:lnSpc>
              <a:spcBef>
                <a:spcPts val="100"/>
              </a:spcBef>
              <a:buChar char="-"/>
              <a:tabLst>
                <a:tab pos="182245" algn="l"/>
              </a:tabLst>
            </a:pP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Solid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Material</a:t>
            </a:r>
            <a:r>
              <a:rPr lang="en-AU" sz="1200" dirty="0">
                <a:solidFill>
                  <a:srgbClr val="231F20"/>
                </a:solidFill>
                <a:latin typeface="Century Gothic"/>
                <a:cs typeface="Century Gothic"/>
              </a:rPr>
              <a:t> (</a:t>
            </a:r>
            <a:r>
              <a:rPr lang="en-AU" sz="1200" b="1" dirty="0">
                <a:solidFill>
                  <a:srgbClr val="231F20"/>
                </a:solidFill>
                <a:latin typeface="Century Gothic"/>
                <a:cs typeface="Century Gothic"/>
              </a:rPr>
              <a:t>All White only</a:t>
            </a:r>
            <a:r>
              <a:rPr lang="en-AU" sz="1200" dirty="0">
                <a:solidFill>
                  <a:srgbClr val="231F20"/>
                </a:solidFill>
                <a:latin typeface="Century Gothic"/>
                <a:cs typeface="Century Gothic"/>
              </a:rPr>
              <a:t>)</a:t>
            </a:r>
            <a:endParaRPr sz="1200" dirty="0">
              <a:latin typeface="Century Gothic"/>
              <a:cs typeface="Century Gothic"/>
            </a:endParaRPr>
          </a:p>
          <a:p>
            <a:pPr marL="181610" indent="-92710">
              <a:lnSpc>
                <a:spcPct val="100000"/>
              </a:lnSpc>
              <a:spcBef>
                <a:spcPts val="155"/>
              </a:spcBef>
              <a:buChar char="-"/>
              <a:tabLst>
                <a:tab pos="182245" algn="l"/>
              </a:tabLst>
            </a:pP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Suits </a:t>
            </a:r>
            <a:r>
              <a:rPr lang="en-AU"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40</a:t>
            </a: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mm waste</a:t>
            </a:r>
            <a:endParaRPr sz="1200" dirty="0">
              <a:latin typeface="Century Gothic"/>
              <a:cs typeface="Century Gothic"/>
            </a:endParaRPr>
          </a:p>
          <a:p>
            <a:pPr marL="181610" indent="-92710">
              <a:lnSpc>
                <a:spcPct val="100000"/>
              </a:lnSpc>
              <a:spcBef>
                <a:spcPts val="120"/>
              </a:spcBef>
              <a:buChar char="-"/>
              <a:tabLst>
                <a:tab pos="182245" algn="l"/>
              </a:tabLst>
            </a:pP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Scratch and Stain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resistance</a:t>
            </a:r>
            <a:endParaRPr sz="1200" dirty="0">
              <a:latin typeface="Century Gothic"/>
              <a:cs typeface="Century Gothic"/>
            </a:endParaRPr>
          </a:p>
          <a:p>
            <a:pPr marL="181610" indent="-92710">
              <a:lnSpc>
                <a:spcPct val="100000"/>
              </a:lnSpc>
              <a:buChar char="-"/>
              <a:tabLst>
                <a:tab pos="182245" algn="l"/>
              </a:tabLst>
            </a:pP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Repairable</a:t>
            </a: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Material</a:t>
            </a:r>
            <a:endParaRPr sz="1200" dirty="0">
              <a:latin typeface="Century Gothic"/>
              <a:cs typeface="Century Gothic"/>
            </a:endParaRPr>
          </a:p>
          <a:p>
            <a:pPr marL="88900" marR="1856739">
              <a:lnSpc>
                <a:spcPct val="100000"/>
              </a:lnSpc>
              <a:buChar char="-"/>
              <a:tabLst>
                <a:tab pos="182245" algn="l"/>
              </a:tabLst>
            </a:pP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Australian </a:t>
            </a:r>
            <a:r>
              <a:rPr sz="1200" spc="-10" dirty="0">
                <a:solidFill>
                  <a:srgbClr val="231F20"/>
                </a:solidFill>
                <a:latin typeface="Century Gothic"/>
                <a:cs typeface="Century Gothic"/>
              </a:rPr>
              <a:t>Standard </a:t>
            </a: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(SAI)  </a:t>
            </a:r>
            <a:r>
              <a:rPr sz="1200" dirty="0">
                <a:solidFill>
                  <a:srgbClr val="231F20"/>
                </a:solidFill>
                <a:latin typeface="Century Gothic"/>
                <a:cs typeface="Century Gothic"/>
              </a:rPr>
              <a:t>AS/NZS</a:t>
            </a:r>
            <a:r>
              <a:rPr sz="1200" spc="-1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Century Gothic"/>
                <a:cs typeface="Century Gothic"/>
              </a:rPr>
              <a:t>3718:2003</a:t>
            </a:r>
            <a:endParaRPr sz="1200" dirty="0">
              <a:latin typeface="Century Gothic"/>
              <a:cs typeface="Century Gothic"/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97981ADC-A5B0-064A-AB66-D605C63082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32" y="134641"/>
            <a:ext cx="3060049" cy="86865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04365" y="1901971"/>
            <a:ext cx="3181038" cy="31810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</TotalTime>
  <Words>217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CUUB30M</dc:title>
  <dc:creator>Ellie</dc:creator>
  <cp:lastModifiedBy>Ellie</cp:lastModifiedBy>
  <cp:revision>135</cp:revision>
  <dcterms:created xsi:type="dcterms:W3CDTF">2018-10-04T00:37:57Z</dcterms:created>
  <dcterms:modified xsi:type="dcterms:W3CDTF">2026-06-11T02:05:17Z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2015-08-01T00:00:00Z</vt:filetime>
  </property>
  <property fmtid="{D5CDD505-2E9C-101B-9397-08002B2CF9AE}" pid="3" name="Creator">
    <vt:lpwstr>Adobe Illustrator CS4</vt:lpwstr>
  </property>
  <property fmtid="{D5CDD505-2E9C-101B-9397-08002B2CF9AE}" pid="4" name="LastSaved">
    <vt:filetime>2018-10-04T00:00:00Z</vt:filetime>
  </property>
</Properties>
</file>